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1"/>
  </p:notesMasterIdLst>
  <p:sldIdLst>
    <p:sldId id="256" r:id="rId2"/>
    <p:sldId id="265" r:id="rId3"/>
    <p:sldId id="266" r:id="rId4"/>
    <p:sldId id="262" r:id="rId5"/>
    <p:sldId id="258" r:id="rId6"/>
    <p:sldId id="259" r:id="rId7"/>
    <p:sldId id="260" r:id="rId8"/>
    <p:sldId id="261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E00"/>
    <a:srgbClr val="114DA5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79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C39C3-FD50-46A1-BFC8-F9DFCEA4A02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E95B9-AB7F-4131-88CA-8EA818CD5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2883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2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4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7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521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30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2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9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4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ivvy-tripdata.s3.amazonaws.com/index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B312C1EE-2DD9-4434-84A7-E20AA15F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3679" y="1588916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Annual </a:t>
            </a:r>
            <a:r>
              <a:rPr lang="en-US" sz="48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vs. </a:t>
            </a:r>
            <a:r>
              <a:rPr lang="en-US" sz="4800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</a:t>
            </a:r>
            <a:b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br>
              <a:rPr lang="en-US" sz="4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r>
              <a:rPr lang="en-US" sz="2000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Cyclistic</a:t>
            </a:r>
            <a:r>
              <a:rPr lang="en-US" sz="20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Bike Trip Data for 2022</a:t>
            </a:r>
            <a:endParaRPr sz="20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61326E6-0783-4CCA-AFC3-B8A01BC82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8148" y="3800188"/>
            <a:ext cx="3266462" cy="486634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Analysis by Nikolas Rojas</a:t>
            </a:r>
          </a:p>
          <a:p>
            <a:pPr algn="ctr"/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Last updated: 01/28/2023</a:t>
            </a:r>
            <a:endParaRPr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682EE-5BBA-8E04-EDEB-BFA9AD4451A9}"/>
              </a:ext>
            </a:extLst>
          </p:cNvPr>
          <p:cNvSpPr txBox="1"/>
          <p:nvPr/>
        </p:nvSpPr>
        <p:spPr>
          <a:xfrm>
            <a:off x="1023631" y="807460"/>
            <a:ext cx="490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Objective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acing Bike">
                <a:extLst>
                  <a:ext uri="{FF2B5EF4-FFF2-40B4-BE49-F238E27FC236}">
                    <a16:creationId xmlns:a16="http://schemas.microsoft.com/office/drawing/2014/main" id="{F156629F-195B-8414-4A28-87E72DCE7A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9639406"/>
                  </p:ext>
                </p:extLst>
              </p:nvPr>
            </p:nvGraphicFramePr>
            <p:xfrm rot="279175">
              <a:off x="4794898" y="3517899"/>
              <a:ext cx="2262085" cy="1729829"/>
            </p:xfrm>
            <a:graphic>
              <a:graphicData uri="http://schemas.microsoft.com/office/drawing/2017/model3d">
                <am3d:model3d r:embed="rId2">
                  <am3d:spPr>
                    <a:xfrm rot="279175">
                      <a:off x="0" y="0"/>
                      <a:ext cx="2262085" cy="1729829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x="665902" ay="2656019" az="4677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703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acing Bike">
                <a:extLst>
                  <a:ext uri="{FF2B5EF4-FFF2-40B4-BE49-F238E27FC236}">
                    <a16:creationId xmlns:a16="http://schemas.microsoft.com/office/drawing/2014/main" id="{F156629F-195B-8414-4A28-87E72DCE7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79175">
                <a:off x="4794898" y="3517899"/>
                <a:ext cx="2262085" cy="172982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DAC4AF2-E143-EE81-A3CD-91F20ED7747B}"/>
              </a:ext>
            </a:extLst>
          </p:cNvPr>
          <p:cNvSpPr txBox="1"/>
          <p:nvPr/>
        </p:nvSpPr>
        <p:spPr>
          <a:xfrm>
            <a:off x="1632577" y="1954662"/>
            <a:ext cx="94461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Determine how annual </a:t>
            </a:r>
            <a:r>
              <a:rPr lang="en-US" sz="24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sz="2400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 use </a:t>
            </a:r>
            <a:r>
              <a:rPr lang="en-US" sz="2400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Cyclistic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bikes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Uncover trends to assist in the decision on how to convert </a:t>
            </a:r>
            <a:r>
              <a:rPr lang="en-US" sz="2400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sz="2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 to annual </a:t>
            </a:r>
            <a:r>
              <a:rPr lang="en-US" sz="24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281711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682EE-5BBA-8E04-EDEB-BFA9AD4451A9}"/>
              </a:ext>
            </a:extLst>
          </p:cNvPr>
          <p:cNvSpPr txBox="1"/>
          <p:nvPr/>
        </p:nvSpPr>
        <p:spPr>
          <a:xfrm>
            <a:off x="1023631" y="807460"/>
            <a:ext cx="4902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Data Sourced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C4AF2-E143-EE81-A3CD-91F20ED7747B}"/>
              </a:ext>
            </a:extLst>
          </p:cNvPr>
          <p:cNvSpPr txBox="1"/>
          <p:nvPr/>
        </p:nvSpPr>
        <p:spPr>
          <a:xfrm>
            <a:off x="1632577" y="1954662"/>
            <a:ext cx="94461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data used within this presentation was provided by the </a:t>
            </a:r>
            <a:r>
              <a:rPr lang="en-US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Cyclistic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Bike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data was broken down into 12 individual spread sheets based on their respective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Being that the data was provided directly from the company it is assumed to be reliable and was reviewed to be unbiased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data was cleaned of any anomalies or null values using </a:t>
            </a:r>
            <a:r>
              <a:rPr lang="en-US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BigQuery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Visuals have been procured using 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  <a:hlinkClick r:id="rId2"/>
              </a:rPr>
              <a:t>Data Source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A43607-6D1F-D126-ED8B-7775281F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2577" y="5263121"/>
            <a:ext cx="3581400" cy="365125"/>
          </a:xfrm>
        </p:spPr>
        <p:txBody>
          <a:bodyPr/>
          <a:lstStyle/>
          <a:p>
            <a:r>
              <a:rPr lang="en-US" dirty="0"/>
              <a:t>Data Source: https://divvy-tripdata.s3.amazonaws.com/index.html</a:t>
            </a:r>
          </a:p>
        </p:txBody>
      </p:sp>
    </p:spTree>
    <p:extLst>
      <p:ext uri="{BB962C8B-B14F-4D97-AF65-F5344CB8AC3E}">
        <p14:creationId xmlns:p14="http://schemas.microsoft.com/office/powerpoint/2010/main" val="188257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Percentage of Member/Casual">
            <a:extLst>
              <a:ext uri="{FF2B5EF4-FFF2-40B4-BE49-F238E27FC236}">
                <a16:creationId xmlns:a16="http://schemas.microsoft.com/office/drawing/2014/main" id="{1781563A-0218-4C52-BA63-DDD30B2D0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"/>
          <a:stretch/>
        </p:blipFill>
        <p:spPr>
          <a:xfrm>
            <a:off x="4520982" y="1350014"/>
            <a:ext cx="6861399" cy="48938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46CF6-C190-F7C3-602A-9CF896AC8107}"/>
              </a:ext>
            </a:extLst>
          </p:cNvPr>
          <p:cNvSpPr txBox="1"/>
          <p:nvPr/>
        </p:nvSpPr>
        <p:spPr>
          <a:xfrm>
            <a:off x="808439" y="376748"/>
            <a:ext cx="839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Percentage of Members VS. Casual Riders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630B4-7DF1-07B6-512B-40A9E89B244D}"/>
              </a:ext>
            </a:extLst>
          </p:cNvPr>
          <p:cNvSpPr txBox="1"/>
          <p:nvPr/>
        </p:nvSpPr>
        <p:spPr>
          <a:xfrm>
            <a:off x="808439" y="1762083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FBB10-B391-6ED1-A391-0E198AF93103}"/>
              </a:ext>
            </a:extLst>
          </p:cNvPr>
          <p:cNvSpPr txBox="1"/>
          <p:nvPr/>
        </p:nvSpPr>
        <p:spPr>
          <a:xfrm>
            <a:off x="964109" y="2131415"/>
            <a:ext cx="3419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40.95% of the total trips in 2022 were made by </a:t>
            </a:r>
            <a:r>
              <a:rPr lang="en-US" dirty="0">
                <a:solidFill>
                  <a:srgbClr val="0070C0"/>
                </a:solidFill>
              </a:rPr>
              <a:t>casual</a:t>
            </a:r>
            <a:r>
              <a:rPr lang="en-US" dirty="0"/>
              <a:t>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remaining 59.05% of the trips were made by annual </a:t>
            </a:r>
            <a:r>
              <a:rPr lang="en-US" dirty="0">
                <a:solidFill>
                  <a:srgbClr val="D09E00"/>
                </a:solidFill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682EE-5BBA-8E04-EDEB-BFA9AD4451A9}"/>
              </a:ext>
            </a:extLst>
          </p:cNvPr>
          <p:cNvSpPr txBox="1"/>
          <p:nvPr/>
        </p:nvSpPr>
        <p:spPr>
          <a:xfrm>
            <a:off x="1702563" y="3905739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79555-1E11-73F3-467D-023E9FB787CE}"/>
              </a:ext>
            </a:extLst>
          </p:cNvPr>
          <p:cNvSpPr txBox="1"/>
          <p:nvPr/>
        </p:nvSpPr>
        <p:spPr>
          <a:xfrm>
            <a:off x="2697413" y="4275071"/>
            <a:ext cx="8412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Classic Bike 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is the most popular bike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riders, 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Electric Bike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is the most popular bike type by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It appears as if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have NOT use 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Docked Bike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Docked Bikes only make up a total of </a:t>
            </a:r>
            <a:r>
              <a:rPr lang="en-US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3.13%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of the total trips taken in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6D4DB-EA12-DD24-0D16-3ECF896A7B23}"/>
              </a:ext>
            </a:extLst>
          </p:cNvPr>
          <p:cNvSpPr txBox="1"/>
          <p:nvPr/>
        </p:nvSpPr>
        <p:spPr>
          <a:xfrm>
            <a:off x="556190" y="490048"/>
            <a:ext cx="1003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Percentage of Total Trips by Bike 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B09853-BAB8-1FCE-60CE-77CEFC7E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69" y="1382600"/>
            <a:ext cx="10941404" cy="21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y of Week">
            <a:extLst>
              <a:ext uri="{FF2B5EF4-FFF2-40B4-BE49-F238E27FC236}">
                <a16:creationId xmlns:a16="http://schemas.microsoft.com/office/drawing/2014/main" id="{57F8DAE1-4E6E-4839-A07E-834380AF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1"/>
          <a:stretch/>
        </p:blipFill>
        <p:spPr>
          <a:xfrm>
            <a:off x="5015465" y="644662"/>
            <a:ext cx="6641124" cy="5908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552B6B-B6FB-D5C5-90F0-67D52D263C3C}"/>
              </a:ext>
            </a:extLst>
          </p:cNvPr>
          <p:cNvSpPr txBox="1"/>
          <p:nvPr/>
        </p:nvSpPr>
        <p:spPr>
          <a:xfrm>
            <a:off x="863571" y="2145699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0754E-E6DA-F42E-5E52-E6BC2DBD10E3}"/>
              </a:ext>
            </a:extLst>
          </p:cNvPr>
          <p:cNvSpPr txBox="1"/>
          <p:nvPr/>
        </p:nvSpPr>
        <p:spPr>
          <a:xfrm>
            <a:off x="1019240" y="2515031"/>
            <a:ext cx="3668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usage of </a:t>
            </a:r>
            <a:r>
              <a:rPr lang="en-US" dirty="0" err="1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Cyclistic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Bikes remains consistent throughout the entire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riders, their usage is at its peak during the weekend, specifically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most popular days in the week for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Members 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appear to be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Monday through Friday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75D46-127C-22A1-DD4E-B8B3ED60A2A5}"/>
              </a:ext>
            </a:extLst>
          </p:cNvPr>
          <p:cNvSpPr txBox="1"/>
          <p:nvPr/>
        </p:nvSpPr>
        <p:spPr>
          <a:xfrm>
            <a:off x="535412" y="644662"/>
            <a:ext cx="541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Trips by Day of the Week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Total Distance">
            <a:extLst>
              <a:ext uri="{FF2B5EF4-FFF2-40B4-BE49-F238E27FC236}">
                <a16:creationId xmlns:a16="http://schemas.microsoft.com/office/drawing/2014/main" id="{D20A69CB-1D89-4B56-A804-E55E90E47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8"/>
          <a:stretch/>
        </p:blipFill>
        <p:spPr>
          <a:xfrm>
            <a:off x="7546743" y="207015"/>
            <a:ext cx="4239166" cy="6443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417601-AFD5-1F13-F4A3-F965A2B65015}"/>
              </a:ext>
            </a:extLst>
          </p:cNvPr>
          <p:cNvSpPr txBox="1"/>
          <p:nvPr/>
        </p:nvSpPr>
        <p:spPr>
          <a:xfrm>
            <a:off x="635763" y="207015"/>
            <a:ext cx="644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Distance Traveled by Each Bike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8DAC7-CB00-7952-4D25-5121166E0C91}"/>
              </a:ext>
            </a:extLst>
          </p:cNvPr>
          <p:cNvSpPr txBox="1"/>
          <p:nvPr/>
        </p:nvSpPr>
        <p:spPr>
          <a:xfrm>
            <a:off x="1123706" y="1863138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EFBE5-3077-42BF-40AB-8A31FB54C0D9}"/>
              </a:ext>
            </a:extLst>
          </p:cNvPr>
          <p:cNvSpPr txBox="1"/>
          <p:nvPr/>
        </p:nvSpPr>
        <p:spPr>
          <a:xfrm>
            <a:off x="1279375" y="2232470"/>
            <a:ext cx="5643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When it comes to distance traveled it is clear that 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Electric Bike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is the bike of choice for both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Docked Bike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is used to go a fraction of the distance compared to the other bike types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Bike Usage by Month">
            <a:extLst>
              <a:ext uri="{FF2B5EF4-FFF2-40B4-BE49-F238E27FC236}">
                <a16:creationId xmlns:a16="http://schemas.microsoft.com/office/drawing/2014/main" id="{838E827C-50F9-4B2F-87D1-7287E3E3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"/>
          <a:stretch/>
        </p:blipFill>
        <p:spPr>
          <a:xfrm>
            <a:off x="4340457" y="911457"/>
            <a:ext cx="7762588" cy="5639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EFD0DA-F3E4-87F3-D281-D334C667A930}"/>
              </a:ext>
            </a:extLst>
          </p:cNvPr>
          <p:cNvSpPr txBox="1"/>
          <p:nvPr/>
        </p:nvSpPr>
        <p:spPr>
          <a:xfrm>
            <a:off x="572972" y="307089"/>
            <a:ext cx="8618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 of Trips Taken Each Month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71D99-2201-1F44-B544-4D12DEF9C3AB}"/>
              </a:ext>
            </a:extLst>
          </p:cNvPr>
          <p:cNvSpPr txBox="1"/>
          <p:nvPr/>
        </p:nvSpPr>
        <p:spPr>
          <a:xfrm>
            <a:off x="572972" y="1541332"/>
            <a:ext cx="19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3D492-308C-3D6E-0935-4A6F21652872}"/>
              </a:ext>
            </a:extLst>
          </p:cNvPr>
          <p:cNvSpPr txBox="1"/>
          <p:nvPr/>
        </p:nvSpPr>
        <p:spPr>
          <a:xfrm>
            <a:off x="728641" y="1910664"/>
            <a:ext cx="36680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January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February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are the </a:t>
            </a:r>
            <a:r>
              <a:rPr lang="en-US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slowest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for both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Summer months are the </a:t>
            </a:r>
            <a:r>
              <a:rPr lang="en-US" b="1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most popular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for bike usage amongst both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 and annual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July is the peak month for </a:t>
            </a:r>
            <a:r>
              <a:rPr lang="en-US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August is the peak month for </a:t>
            </a:r>
            <a:r>
              <a:rPr lang="en-US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EFD0DA-F3E4-87F3-D281-D334C667A930}"/>
              </a:ext>
            </a:extLst>
          </p:cNvPr>
          <p:cNvSpPr txBox="1"/>
          <p:nvPr/>
        </p:nvSpPr>
        <p:spPr>
          <a:xfrm>
            <a:off x="875157" y="307089"/>
            <a:ext cx="4065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Key 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3D492-308C-3D6E-0935-4A6F21652872}"/>
              </a:ext>
            </a:extLst>
          </p:cNvPr>
          <p:cNvSpPr txBox="1"/>
          <p:nvPr/>
        </p:nvSpPr>
        <p:spPr>
          <a:xfrm>
            <a:off x="875157" y="1125770"/>
            <a:ext cx="52509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The Docked Bike is not a very popular bike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 riders are most active during the weekend</a:t>
            </a: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Summer months are most popular times of the year</a:t>
            </a: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Casual riders prefer the Electric Bike type and is well liked by members as well</a:t>
            </a:r>
          </a:p>
          <a:p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AE32BBC0-FB75-C27B-3CBA-EE37D382AB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1681706"/>
                  </p:ext>
                </p:extLst>
              </p:nvPr>
            </p:nvGraphicFramePr>
            <p:xfrm>
              <a:off x="3500623" y="116445"/>
              <a:ext cx="853724" cy="7138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53724" cy="713864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2848034" ay="1470102" az="14595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420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AE32BBC0-FB75-C27B-3CBA-EE37D382A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0623" y="116445"/>
                <a:ext cx="853724" cy="71386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401365C-6E81-C37A-24E9-DECBDE6C88F0}"/>
              </a:ext>
            </a:extLst>
          </p:cNvPr>
          <p:cNvSpPr txBox="1"/>
          <p:nvPr/>
        </p:nvSpPr>
        <p:spPr>
          <a:xfrm>
            <a:off x="6096000" y="307089"/>
            <a:ext cx="455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Recommendations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D7C5B-6384-2342-862D-54A77D4AA706}"/>
              </a:ext>
            </a:extLst>
          </p:cNvPr>
          <p:cNvSpPr txBox="1"/>
          <p:nvPr/>
        </p:nvSpPr>
        <p:spPr>
          <a:xfrm>
            <a:off x="6096000" y="1183656"/>
            <a:ext cx="52509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Primary focus is marketing </a:t>
            </a:r>
            <a:r>
              <a:rPr lang="en-US" sz="1400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Electric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and </a:t>
            </a:r>
            <a:r>
              <a:rPr lang="en-US" sz="1400" u="sng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Classic Bike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types</a:t>
            </a:r>
          </a:p>
          <a:p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	</a:t>
            </a: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Target ad campaigns towards individuals who use the bikes more on weekends; offer a discounted rate on the weekends for </a:t>
            </a:r>
            <a:r>
              <a:rPr lang="en-US" sz="14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only</a:t>
            </a: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Run the ad campaigns in the months leading up the summer as well as maybe one month into summer to increase likelihood of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endParaRPr lang="en-US" sz="1400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Advertise lower rates for Electric Bikes for </a:t>
            </a:r>
            <a:r>
              <a:rPr lang="en-US" sz="1400" dirty="0">
                <a:solidFill>
                  <a:srgbClr val="D09E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members</a:t>
            </a:r>
            <a:r>
              <a:rPr lang="en-US" sz="1400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only on all </a:t>
            </a:r>
            <a:r>
              <a:rPr lang="en-US" dirty="0"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heckmark">
                <a:extLst>
                  <a:ext uri="{FF2B5EF4-FFF2-40B4-BE49-F238E27FC236}">
                    <a16:creationId xmlns:a16="http://schemas.microsoft.com/office/drawing/2014/main" id="{793E50CA-30FB-6F02-1EDE-766DF91DDC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2734507"/>
                  </p:ext>
                </p:extLst>
              </p:nvPr>
            </p:nvGraphicFramePr>
            <p:xfrm>
              <a:off x="8854898" y="120795"/>
              <a:ext cx="905243" cy="7095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05243" cy="709514"/>
                    </a:xfrm>
                    <a:prstGeom prst="rect">
                      <a:avLst/>
                    </a:prstGeom>
                  </am3d:spPr>
                  <am3d:camera>
                    <am3d:pos x="0" y="0" z="647210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794" d="1000000"/>
                    <am3d:preTrans dx="-3284626" dy="-18000000" dz="1468428"/>
                    <am3d:scale>
                      <am3d:sx n="1000000" d="1000000"/>
                      <am3d:sy n="1000000" d="1000000"/>
                      <am3d:sz n="1000000" d="1000000"/>
                    </am3d:scale>
                    <am3d:rot ax="3145293" ay="-134573" az="-1746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33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heckmark">
                <a:extLst>
                  <a:ext uri="{FF2B5EF4-FFF2-40B4-BE49-F238E27FC236}">
                    <a16:creationId xmlns:a16="http://schemas.microsoft.com/office/drawing/2014/main" id="{793E50CA-30FB-6F02-1EDE-766DF91DDC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4898" y="120795"/>
                <a:ext cx="905243" cy="7095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44073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294</TotalTime>
  <Words>509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Amiri</vt:lpstr>
      <vt:lpstr>Arial</vt:lpstr>
      <vt:lpstr>Calibri</vt:lpstr>
      <vt:lpstr>Century Schoolbook</vt:lpstr>
      <vt:lpstr>Wingdings 2</vt:lpstr>
      <vt:lpstr>View</vt:lpstr>
      <vt:lpstr>Annual Members vs. Casual Riders  Cyclistic Bike Trip Data for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Members vs. Casual Riders  Cyclistic Trip Data for 2022</dc:title>
  <dc:creator>User</dc:creator>
  <cp:lastModifiedBy>Nikolas Rojas</cp:lastModifiedBy>
  <cp:revision>6</cp:revision>
  <dcterms:created xsi:type="dcterms:W3CDTF">2023-01-28T22:09:25Z</dcterms:created>
  <dcterms:modified xsi:type="dcterms:W3CDTF">2023-01-29T03:04:32Z</dcterms:modified>
</cp:coreProperties>
</file>